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7" r:id="rId2"/>
    <p:sldId id="267" r:id="rId3"/>
    <p:sldId id="270" r:id="rId4"/>
    <p:sldId id="268" r:id="rId5"/>
    <p:sldId id="269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C9B"/>
    <a:srgbClr val="F8E092"/>
    <a:srgbClr val="CC8A5E"/>
    <a:srgbClr val="503934"/>
    <a:srgbClr val="7C4D25"/>
    <a:srgbClr val="2C3C4F"/>
    <a:srgbClr val="39464E"/>
    <a:srgbClr val="29C1AF"/>
    <a:srgbClr val="3CD6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/>
    <p:restoredTop sz="94599"/>
  </p:normalViewPr>
  <p:slideViewPr>
    <p:cSldViewPr>
      <p:cViewPr>
        <p:scale>
          <a:sx n="101" d="100"/>
          <a:sy n="101" d="100"/>
        </p:scale>
        <p:origin x="-48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14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973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6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38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3949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970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099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LUMEA DRONELOR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spc="300" dirty="0" err="1" smtClean="0">
                <a:solidFill>
                  <a:srgbClr val="54BC9B"/>
                </a:solidFill>
              </a:rPr>
              <a:t>Componentele</a:t>
            </a:r>
            <a:r>
              <a:rPr lang="en-US" sz="3000" b="1" spc="300" dirty="0" smtClean="0">
                <a:solidFill>
                  <a:srgbClr val="54BC9B"/>
                </a:solidFill>
              </a:rPr>
              <a:t> </a:t>
            </a:r>
            <a:r>
              <a:rPr lang="en-US" sz="3000" b="1" spc="300" dirty="0" err="1" smtClean="0">
                <a:solidFill>
                  <a:srgbClr val="54BC9B"/>
                </a:solidFill>
              </a:rPr>
              <a:t>unei</a:t>
            </a:r>
            <a:r>
              <a:rPr lang="en-US" sz="3000" b="1" spc="300" dirty="0" smtClean="0">
                <a:solidFill>
                  <a:srgbClr val="54BC9B"/>
                </a:solidFill>
              </a:rPr>
              <a:t> drone</a:t>
            </a:r>
            <a:r>
              <a:rPr lang="en-US" sz="3000" b="1" spc="300" dirty="0" smtClean="0">
                <a:solidFill>
                  <a:srgbClr val="54BC9B"/>
                </a:solidFill>
              </a:rPr>
              <a:t>: Corp </a:t>
            </a:r>
            <a:r>
              <a:rPr lang="ro-RO" sz="3000" b="1" spc="300" dirty="0" smtClean="0">
                <a:solidFill>
                  <a:srgbClr val="54BC9B"/>
                </a:solidFill>
              </a:rPr>
              <a:t>și sursă de energie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ro-RO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CORPUL DRONEI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09936" y="1916832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000" b="1" spc="100" dirty="0" smtClean="0">
                <a:solidFill>
                  <a:srgbClr val="54BC9B"/>
                </a:solidFill>
              </a:rPr>
              <a:t>Principala diferență față de avioane este </a:t>
            </a:r>
            <a:r>
              <a:rPr lang="ro-RO" sz="3000" b="1" spc="100" dirty="0" smtClean="0">
                <a:solidFill>
                  <a:schemeClr val="bg1"/>
                </a:solidFill>
              </a:rPr>
              <a:t>absența</a:t>
            </a:r>
            <a:r>
              <a:rPr lang="ro-RO" sz="3000" b="1" spc="100" dirty="0" smtClean="0">
                <a:solidFill>
                  <a:srgbClr val="54BC9B"/>
                </a:solidFill>
              </a:rPr>
              <a:t> zonei carlingii și a ferestrelor sale.</a:t>
            </a:r>
            <a:endParaRPr lang="pt-BR" sz="3000" b="1" spc="100" dirty="0" smtClean="0">
              <a:solidFill>
                <a:srgbClr val="54BC9B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42" y="3373572"/>
            <a:ext cx="4126703" cy="277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BC9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02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ro-RO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CORPUL DRONEI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09936" y="2492896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000" b="1" spc="100" dirty="0" smtClean="0">
                <a:solidFill>
                  <a:srgbClr val="54BC9B"/>
                </a:solidFill>
              </a:rPr>
              <a:t>Modelul fără </a:t>
            </a:r>
            <a:r>
              <a:rPr lang="ro-RO" sz="3000" b="1" spc="100" dirty="0" smtClean="0">
                <a:solidFill>
                  <a:srgbClr val="54BC9B"/>
                </a:solidFill>
              </a:rPr>
              <a:t>coadă, cu patru motoare, (</a:t>
            </a:r>
            <a:r>
              <a:rPr lang="ro-RO" sz="3000" b="1" spc="100" dirty="0" smtClean="0">
                <a:solidFill>
                  <a:schemeClr val="bg1"/>
                </a:solidFill>
              </a:rPr>
              <a:t>Quadcopters</a:t>
            </a:r>
            <a:r>
              <a:rPr lang="ro-RO" sz="3000" b="1" spc="100" dirty="0" smtClean="0">
                <a:solidFill>
                  <a:srgbClr val="54BC9B"/>
                </a:solidFill>
              </a:rPr>
              <a:t>), este cel mai des folosit în cazul UAV-urilor cu aripi rotative, 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ro-RO" sz="3000" b="1" spc="100" dirty="0" smtClean="0">
                <a:solidFill>
                  <a:srgbClr val="54BC9B"/>
                </a:solidFill>
              </a:rPr>
              <a:t>în timp ce modelele cu un motor sau două motoare (mono- and </a:t>
            </a:r>
            <a:r>
              <a:rPr lang="ro-RO" sz="3000" b="1" spc="100" dirty="0" smtClean="0">
                <a:solidFill>
                  <a:srgbClr val="54BC9B"/>
                </a:solidFill>
              </a:rPr>
              <a:t>bi-copters) sunt întâlnite în cazul aeronavelor cu pilot.</a:t>
            </a:r>
            <a:endParaRPr lang="pt-BR" sz="3000" b="1" spc="100" dirty="0">
              <a:solidFill>
                <a:srgbClr val="54BC9B"/>
              </a:solidFill>
            </a:endParaRPr>
          </a:p>
          <a:p>
            <a:endParaRPr lang="en-US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0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107504" y="2133020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000" b="1" spc="100" dirty="0">
              <a:solidFill>
                <a:srgbClr val="F8E092"/>
              </a:solidFill>
            </a:endParaRPr>
          </a:p>
          <a:p>
            <a:r>
              <a:rPr lang="ro-RO" sz="3000" b="1" spc="100" dirty="0" smtClean="0">
                <a:solidFill>
                  <a:srgbClr val="F8E092"/>
                </a:solidFill>
              </a:rPr>
              <a:t>UAV-urile mici folosesc cu precădere baterii cu litiu polimer (Li-Po), în timp ce vehiculele mai mari folosesc motoare convenționale de aeronavă.</a:t>
            </a:r>
            <a:endParaRPr lang="pt-BR" sz="3000" b="1" spc="100" dirty="0">
              <a:solidFill>
                <a:srgbClr val="F8E09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578138"/>
            <a:ext cx="48474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4000" b="1" spc="600" dirty="0" smtClean="0">
                <a:solidFill>
                  <a:srgbClr val="CC8A5E"/>
                </a:solidFill>
                <a:ea typeface="Andale Mono" charset="0"/>
                <a:cs typeface="Andale Mono" charset="0"/>
              </a:rPr>
              <a:t>BATERIA DRONEI</a:t>
            </a:r>
            <a:endParaRPr lang="en-US" sz="4000" dirty="0">
              <a:solidFill>
                <a:srgbClr val="CC8A5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3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ro-RO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CORPUL DRONEI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47017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000" b="1" spc="100" dirty="0" smtClean="0">
                <a:solidFill>
                  <a:schemeClr val="bg1"/>
                </a:solidFill>
              </a:rPr>
              <a:t>Circuitul de eliminare a bateriei </a:t>
            </a:r>
            <a:r>
              <a:rPr lang="ro-RO" sz="3000" b="1" spc="100" dirty="0" smtClean="0">
                <a:solidFill>
                  <a:srgbClr val="54BC9B"/>
                </a:solidFill>
              </a:rPr>
              <a:t>(</a:t>
            </a:r>
            <a:r>
              <a:rPr lang="pt-BR" sz="3000" b="1" spc="100" dirty="0" smtClean="0">
                <a:solidFill>
                  <a:srgbClr val="54BC9B"/>
                </a:solidFill>
              </a:rPr>
              <a:t>Battery elimination circuitry</a:t>
            </a:r>
            <a:r>
              <a:rPr lang="ro-RO" sz="3000" b="1" spc="100" dirty="0" smtClean="0">
                <a:solidFill>
                  <a:srgbClr val="54BC9B"/>
                </a:solidFill>
              </a:rPr>
              <a:t> - </a:t>
            </a:r>
            <a:r>
              <a:rPr lang="pt-BR" sz="3000" b="1" spc="100" dirty="0" smtClean="0">
                <a:solidFill>
                  <a:srgbClr val="54BC9B"/>
                </a:solidFill>
              </a:rPr>
              <a:t>BEC</a:t>
            </a:r>
            <a:r>
              <a:rPr lang="pt-BR" sz="3000" b="1" spc="100" dirty="0">
                <a:solidFill>
                  <a:srgbClr val="54BC9B"/>
                </a:solidFill>
              </a:rPr>
              <a:t>) </a:t>
            </a:r>
            <a:r>
              <a:rPr lang="ro-RO" sz="3000" b="1" spc="100" dirty="0" smtClean="0">
                <a:solidFill>
                  <a:srgbClr val="54BC9B"/>
                </a:solidFill>
              </a:rPr>
              <a:t>este folosit pentru a centraliza distribuirea energiei și conține adesea o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ro-RO" sz="3000" b="1" spc="100" dirty="0" smtClean="0">
                <a:solidFill>
                  <a:srgbClr val="54BC9B"/>
                </a:solidFill>
              </a:rPr>
              <a:t>unitate cu microregulator (</a:t>
            </a:r>
            <a:r>
              <a:rPr lang="pt-BR" sz="3000" b="1" spc="100" dirty="0" smtClean="0">
                <a:solidFill>
                  <a:schemeClr val="bg1"/>
                </a:solidFill>
              </a:rPr>
              <a:t>microcontroller unit</a:t>
            </a:r>
            <a:r>
              <a:rPr lang="ro-RO" sz="3000" b="1" spc="100" dirty="0" smtClean="0">
                <a:solidFill>
                  <a:schemeClr val="bg1"/>
                </a:solidFill>
              </a:rPr>
              <a:t> </a:t>
            </a:r>
            <a:r>
              <a:rPr lang="ro-RO" sz="3000" b="1" spc="100" dirty="0" smtClean="0">
                <a:solidFill>
                  <a:schemeClr val="bg1"/>
                </a:solidFill>
              </a:rPr>
              <a:t>- </a:t>
            </a:r>
            <a:r>
              <a:rPr lang="pt-BR" sz="3000" b="1" spc="100" dirty="0" smtClean="0">
                <a:solidFill>
                  <a:srgbClr val="54BC9B"/>
                </a:solidFill>
              </a:rPr>
              <a:t>MCU</a:t>
            </a:r>
            <a:r>
              <a:rPr lang="pt-BR" sz="3000" b="1" spc="100" dirty="0">
                <a:solidFill>
                  <a:srgbClr val="54BC9B"/>
                </a:solidFill>
              </a:rPr>
              <a:t>). </a:t>
            </a:r>
            <a:endParaRPr lang="pt-BR" sz="3000" b="1" spc="100" dirty="0" smtClean="0">
              <a:solidFill>
                <a:srgbClr val="54BC9B"/>
              </a:solidFill>
            </a:endParaRPr>
          </a:p>
          <a:p>
            <a:endParaRPr lang="pt-BR" sz="3000" b="1" spc="100" dirty="0">
              <a:solidFill>
                <a:srgbClr val="54BC9B"/>
              </a:solidFill>
            </a:endParaRPr>
          </a:p>
          <a:p>
            <a:r>
              <a:rPr lang="pt-BR" sz="3000" b="1" spc="100" dirty="0" smtClean="0">
                <a:solidFill>
                  <a:srgbClr val="54BC9B"/>
                </a:solidFill>
              </a:rPr>
              <a:t>BEC</a:t>
            </a:r>
            <a:r>
              <a:rPr lang="ro-RO" sz="3000" b="1" spc="100" dirty="0" smtClean="0">
                <a:solidFill>
                  <a:srgbClr val="54BC9B"/>
                </a:solidFill>
              </a:rPr>
              <a:t>- uri mai scumpe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ro-RO" sz="3000" b="1" spc="100" dirty="0" smtClean="0">
                <a:solidFill>
                  <a:srgbClr val="54BC9B"/>
                </a:solidFill>
              </a:rPr>
              <a:t>reduc încălzirea platformei. </a:t>
            </a:r>
            <a:endParaRPr lang="pt-BR" sz="3000" b="1" spc="100" dirty="0">
              <a:solidFill>
                <a:srgbClr val="54BC9B"/>
              </a:solidFill>
            </a:endParaRPr>
          </a:p>
          <a:p>
            <a:endParaRPr lang="en-US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0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5556" y="317580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000" b="1" dirty="0" smtClean="0">
                <a:solidFill>
                  <a:srgbClr val="54BC9B"/>
                </a:solidFill>
              </a:rPr>
              <a:t>Acum puteți trece la următorul subiect...</a:t>
            </a:r>
            <a:endParaRPr lang="pt-BR" sz="3000" b="1" dirty="0" smtClean="0">
              <a:solidFill>
                <a:srgbClr val="54BC9B"/>
              </a:solidFill>
            </a:endParaRPr>
          </a:p>
          <a:p>
            <a:endParaRPr lang="pt-BR" sz="3000" b="1" dirty="0">
              <a:solidFill>
                <a:schemeClr val="bg1"/>
              </a:solidFill>
            </a:endParaRPr>
          </a:p>
          <a:p>
            <a:pPr algn="ctr"/>
            <a:r>
              <a:rPr lang="pt-BR" sz="3000" b="1" dirty="0" smtClean="0">
                <a:solidFill>
                  <a:srgbClr val="54BC9B"/>
                </a:solidFill>
              </a:rPr>
              <a:t> </a:t>
            </a:r>
            <a:r>
              <a:rPr lang="ro-RO" sz="3000" b="1" spc="300" dirty="0" smtClean="0">
                <a:solidFill>
                  <a:schemeClr val="bg1"/>
                </a:solidFill>
              </a:rPr>
              <a:t>Componentele dronelor</a:t>
            </a:r>
            <a:r>
              <a:rPr lang="pt-BR" sz="3000" b="1" spc="300" dirty="0" smtClean="0">
                <a:solidFill>
                  <a:schemeClr val="bg1"/>
                </a:solidFill>
              </a:rPr>
              <a:t>: </a:t>
            </a:r>
            <a:r>
              <a:rPr lang="ro-RO" sz="3000" b="1" spc="300" smtClean="0">
                <a:solidFill>
                  <a:schemeClr val="bg1"/>
                </a:solidFill>
              </a:rPr>
              <a:t>Senzori și dispozitive de acționare</a:t>
            </a:r>
            <a:r>
              <a:rPr lang="pt-BR" sz="3000" b="1" spc="300" smtClean="0">
                <a:solidFill>
                  <a:schemeClr val="bg1"/>
                </a:solidFill>
              </a:rPr>
              <a:t>!</a:t>
            </a:r>
            <a:endParaRPr lang="en-US" sz="3000" b="1" spc="3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9692" y="1052736"/>
            <a:ext cx="5544616" cy="1230895"/>
          </a:xfrm>
          <a:prstGeom prst="rect">
            <a:avLst/>
          </a:prstGeom>
          <a:solidFill>
            <a:srgbClr val="54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5500" b="1" dirty="0" smtClean="0"/>
              <a:t>BRAVO</a:t>
            </a:r>
            <a:r>
              <a:rPr lang="en-US" sz="5500" b="1" dirty="0" smtClean="0"/>
              <a:t>!</a:t>
            </a:r>
            <a:endParaRPr lang="en-US" sz="5500" b="1" dirty="0"/>
          </a:p>
        </p:txBody>
      </p:sp>
    </p:spTree>
    <p:extLst>
      <p:ext uri="{BB962C8B-B14F-4D97-AF65-F5344CB8AC3E}">
        <p14:creationId xmlns="" xmlns:p14="http://schemas.microsoft.com/office/powerpoint/2010/main" val="9960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179</Words>
  <Application>Microsoft Macintosh PowerPoint</Application>
  <PresentationFormat>Affichage à l'écran (4:3)</PresentationFormat>
  <Paragraphs>37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Alexandra</cp:lastModifiedBy>
  <cp:revision>43</cp:revision>
  <dcterms:created xsi:type="dcterms:W3CDTF">2017-03-08T21:43:37Z</dcterms:created>
  <dcterms:modified xsi:type="dcterms:W3CDTF">2018-01-20T21:02:52Z</dcterms:modified>
</cp:coreProperties>
</file>